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86" r:id="rId2"/>
    <p:sldId id="1230" r:id="rId3"/>
    <p:sldId id="1231" r:id="rId4"/>
    <p:sldId id="1232" r:id="rId5"/>
    <p:sldId id="1233" r:id="rId6"/>
    <p:sldId id="1234" r:id="rId7"/>
    <p:sldId id="1235" r:id="rId8"/>
    <p:sldId id="1236" r:id="rId9"/>
    <p:sldId id="1242" r:id="rId10"/>
    <p:sldId id="1240" r:id="rId11"/>
    <p:sldId id="1243" r:id="rId12"/>
    <p:sldId id="1245" r:id="rId13"/>
    <p:sldId id="1246" r:id="rId14"/>
    <p:sldId id="1247" r:id="rId15"/>
    <p:sldId id="1253" r:id="rId16"/>
    <p:sldId id="1249" r:id="rId17"/>
    <p:sldId id="1250" r:id="rId18"/>
    <p:sldId id="1251" r:id="rId19"/>
    <p:sldId id="1254" r:id="rId20"/>
    <p:sldId id="1255" r:id="rId21"/>
    <p:sldId id="1256" r:id="rId22"/>
    <p:sldId id="1257" r:id="rId23"/>
    <p:sldId id="1258" r:id="rId24"/>
    <p:sldId id="1259" r:id="rId25"/>
    <p:sldId id="1260" r:id="rId26"/>
    <p:sldId id="1261" r:id="rId27"/>
    <p:sldId id="1262" r:id="rId28"/>
    <p:sldId id="1222" r:id="rId29"/>
    <p:sldId id="1264" r:id="rId30"/>
    <p:sldId id="1263" r:id="rId31"/>
  </p:sldIdLst>
  <p:sldSz cx="9144000" cy="6858000" type="screen4x3"/>
  <p:notesSz cx="6808788" cy="9823450"/>
  <p:defaultTextStyle>
    <a:defPPr>
      <a:defRPr lang="ru-RU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1">
          <p15:clr>
            <a:srgbClr val="A4A3A4"/>
          </p15:clr>
        </p15:guide>
        <p15:guide id="2" orient="horz" pos="2431">
          <p15:clr>
            <a:srgbClr val="A4A3A4"/>
          </p15:clr>
        </p15:guide>
        <p15:guide id="3" orient="horz" pos="2069">
          <p15:clr>
            <a:srgbClr val="A4A3A4"/>
          </p15:clr>
        </p15:guide>
        <p15:guide id="4" pos="431">
          <p15:clr>
            <a:srgbClr val="A4A3A4"/>
          </p15:clr>
        </p15:guide>
        <p15:guide id="5" pos="5647">
          <p15:clr>
            <a:srgbClr val="A4A3A4"/>
          </p15:clr>
        </p15:guide>
        <p15:guide id="6" pos="3288">
          <p15:clr>
            <a:srgbClr val="A4A3A4"/>
          </p15:clr>
        </p15:guide>
        <p15:guide id="7" pos="3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FF3300"/>
    <a:srgbClr val="CCECFF"/>
    <a:srgbClr val="0000CC"/>
    <a:srgbClr val="FF33CC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0"/>
    <p:restoredTop sz="94643"/>
  </p:normalViewPr>
  <p:slideViewPr>
    <p:cSldViewPr>
      <p:cViewPr varScale="1">
        <p:scale>
          <a:sx n="74" d="100"/>
          <a:sy n="74" d="100"/>
        </p:scale>
        <p:origin x="1728" y="60"/>
      </p:cViewPr>
      <p:guideLst>
        <p:guide orient="horz" pos="3021"/>
        <p:guide orient="horz" pos="2431"/>
        <p:guide orient="horz" pos="2069"/>
        <p:guide pos="431"/>
        <p:guide pos="5647"/>
        <p:guide pos="3288"/>
        <p:guide pos="3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2"/>
    </p:cViewPr>
  </p:sorterViewPr>
  <p:notesViewPr>
    <p:cSldViewPr>
      <p:cViewPr varScale="1">
        <p:scale>
          <a:sx n="58" d="100"/>
          <a:sy n="58" d="100"/>
        </p:scale>
        <p:origin x="-1782" y="-84"/>
      </p:cViewPr>
      <p:guideLst>
        <p:guide orient="horz" pos="309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cs typeface="+mn-cs"/>
              </a:defRPr>
            </a:lvl1pPr>
          </a:lstStyle>
          <a:p>
            <a:pPr>
              <a:defRPr/>
            </a:pPr>
            <a:fld id="{E101FF35-DDF9-7047-9425-26348B02A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8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26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cs typeface="+mn-cs"/>
              </a:defRPr>
            </a:lvl1pPr>
          </a:lstStyle>
          <a:p>
            <a:pPr>
              <a:defRPr/>
            </a:pPr>
            <a:fld id="{E517C5D3-C676-7847-A3F1-8CA59ACA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02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7C5D3-C676-7847-A3F1-8CA59ACA54B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24FA-735F-224E-AE57-3DD7C1C3F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FD0A4-1801-6C44-8104-8CA2C1006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4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2AC7-8F13-4146-B764-1B09CC256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1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F190-AA20-7047-9FB0-1901641F8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CB23-0F75-4440-A75B-50CAE2EDD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7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8F3B-D702-F743-8452-CA4058191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8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1122-039A-6F48-AAD1-4C528B347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7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E0F6-2682-2D43-A916-1B1FC6718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9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7610-DF30-5148-9AF5-E8B09F6C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9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22C69-DED1-9A4A-BCD0-4CA14286C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9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93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E1F4-729A-854C-BD28-8A770DA28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6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3380-0AA7-5044-B033-40061E53C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5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3F09-AEAC-394F-B649-146FDF46F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6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15B5-C282-E848-8E36-5F8BEE67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4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F9CB-2101-7140-A1C4-7B628998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26C3-2705-CA40-8E83-3FD24E7C1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6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75EE-C13E-8A45-B2EA-93A1FC307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A39C-D5CF-154A-99E5-D511D6E9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A483107-EFD3-D149-A913-222480F8A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22275" y="1221938"/>
            <a:ext cx="85693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6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6600" b="0" dirty="0" smtClean="0">
                <a:solidFill>
                  <a:srgbClr val="000000"/>
                </a:solidFill>
                <a:latin typeface="Cochin" charset="0"/>
                <a:cs typeface="Cochin" charset="0"/>
              </a:rPr>
              <a:t>СТОП-ИНСУЛЬТ</a:t>
            </a:r>
            <a:endParaRPr lang="ru-RU" sz="6600" b="0" dirty="0">
              <a:solidFill>
                <a:srgbClr val="000000"/>
              </a:solidFill>
              <a:latin typeface="Cochin" charset="0"/>
              <a:cs typeface="Cochin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36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Изображение 2" descr="горячая линия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263"/>
            <a:ext cx="9148936" cy="347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936" y="1988840"/>
            <a:ext cx="3810000" cy="4114800"/>
          </a:xfrm>
        </p:spPr>
        <p:txBody>
          <a:bodyPr/>
          <a:lstStyle/>
          <a:p>
            <a:r>
              <a:rPr lang="ru-RU" dirty="0" smtClean="0"/>
              <a:t>Память</a:t>
            </a:r>
          </a:p>
          <a:p>
            <a:r>
              <a:rPr lang="ru-RU" dirty="0" smtClean="0"/>
              <a:t>Мышление</a:t>
            </a:r>
          </a:p>
          <a:p>
            <a:r>
              <a:rPr lang="ru-RU" dirty="0" smtClean="0"/>
              <a:t>Движение</a:t>
            </a:r>
          </a:p>
          <a:p>
            <a:r>
              <a:rPr lang="ru-RU" dirty="0" smtClean="0"/>
              <a:t>Чувствительность</a:t>
            </a:r>
          </a:p>
          <a:p>
            <a:r>
              <a:rPr lang="ru-RU" dirty="0" smtClean="0"/>
              <a:t>Речь</a:t>
            </a:r>
          </a:p>
          <a:p>
            <a:r>
              <a:rPr lang="ru-RU" dirty="0" smtClean="0"/>
              <a:t>Работа других органов</a:t>
            </a:r>
            <a:endParaRPr lang="ru-RU" dirty="0"/>
          </a:p>
        </p:txBody>
      </p:sp>
      <p:pic>
        <p:nvPicPr>
          <p:cNvPr id="5" name="Диаграмма 4"/>
          <p:cNvPicPr>
            <a:picLocks noGrp="1" noChangeAspect="1"/>
          </p:cNvPicPr>
          <p:nvPr>
            <p:ph type="ch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5112693" cy="3408002"/>
          </a:xfrm>
        </p:spPr>
      </p:pic>
    </p:spTree>
    <p:extLst>
      <p:ext uri="{BB962C8B-B14F-4D97-AF65-F5344CB8AC3E}">
        <p14:creationId xmlns:p14="http://schemas.microsoft.com/office/powerpoint/2010/main" val="4150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человеку стало плохо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84" y="1981200"/>
            <a:ext cx="6173032" cy="4114800"/>
          </a:xfrm>
        </p:spPr>
      </p:pic>
    </p:spTree>
    <p:extLst>
      <p:ext uri="{BB962C8B-B14F-4D97-AF65-F5344CB8AC3E}">
        <p14:creationId xmlns:p14="http://schemas.microsoft.com/office/powerpoint/2010/main" val="32133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нимок экрана 2017-02-14 в 6.27.3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08" r="-10208"/>
          <a:stretch>
            <a:fillRect/>
          </a:stretch>
        </p:blipFill>
        <p:spPr/>
      </p:pic>
      <p:pic>
        <p:nvPicPr>
          <p:cNvPr id="7" name="Содержимое 4" descr="Снимок экрана 2017-02-14 в 6.34.3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811" r="14106" b="25103"/>
          <a:stretch/>
        </p:blipFill>
        <p:spPr bwMode="auto">
          <a:xfrm>
            <a:off x="2987824" y="293217"/>
            <a:ext cx="3154040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5786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17-02-14 в 6.31.04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95" r="-9795"/>
          <a:stretch>
            <a:fillRect/>
          </a:stretch>
        </p:blipFill>
        <p:spPr/>
      </p:pic>
      <p:pic>
        <p:nvPicPr>
          <p:cNvPr id="7" name="Содержимое 4" descr="Снимок экрана 2017-02-14 в 6.34.3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811" r="14106" b="25103"/>
          <a:stretch/>
        </p:blipFill>
        <p:spPr bwMode="auto">
          <a:xfrm>
            <a:off x="2987824" y="293217"/>
            <a:ext cx="3154040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7590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17-02-14 в 6.32.4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8" r="-9028"/>
          <a:stretch>
            <a:fillRect/>
          </a:stretch>
        </p:blipFill>
        <p:spPr/>
      </p:pic>
      <p:pic>
        <p:nvPicPr>
          <p:cNvPr id="6" name="Содержимое 4" descr="Снимок экрана 2017-02-14 в 6.34.3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811" r="14106" b="25103"/>
          <a:stretch/>
        </p:blipFill>
        <p:spPr bwMode="auto">
          <a:xfrm>
            <a:off x="2987824" y="293217"/>
            <a:ext cx="3154040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0526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имок экрана 2017-02-14 в 6.49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" b="33714"/>
          <a:stretch/>
        </p:blipFill>
        <p:spPr>
          <a:xfrm>
            <a:off x="685800" y="1693334"/>
            <a:ext cx="7772400" cy="3098800"/>
          </a:xfrm>
        </p:spPr>
      </p:pic>
      <p:sp>
        <p:nvSpPr>
          <p:cNvPr id="6" name="TextBox 5"/>
          <p:cNvSpPr txBox="1"/>
          <p:nvPr/>
        </p:nvSpPr>
        <p:spPr>
          <a:xfrm>
            <a:off x="-15280" y="4951386"/>
            <a:ext cx="9144000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ЗВОНИТЕ 103 !!!</a:t>
            </a:r>
          </a:p>
          <a:p>
            <a:endParaRPr lang="ru-RU" dirty="0"/>
          </a:p>
        </p:txBody>
      </p:sp>
      <p:pic>
        <p:nvPicPr>
          <p:cNvPr id="8" name="Содержимое 4" descr="Снимок экрана 2017-02-14 в 6.34.3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811" r="14106" b="25103"/>
          <a:stretch/>
        </p:blipFill>
        <p:spPr bwMode="auto">
          <a:xfrm>
            <a:off x="2987824" y="293217"/>
            <a:ext cx="3154040" cy="12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225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Поможет распознать инсульт</a:t>
            </a:r>
            <a:endParaRPr lang="ru-RU" dirty="0"/>
          </a:p>
        </p:txBody>
      </p:sp>
      <p:pic>
        <p:nvPicPr>
          <p:cNvPr id="5" name="Содержимое 4" descr="Снимок экрана 2017-02-14 в 6.34.3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20987" r="13648" b="23457"/>
          <a:stretch/>
        </p:blipFill>
        <p:spPr>
          <a:xfrm>
            <a:off x="1187624" y="2060848"/>
            <a:ext cx="6739949" cy="2808312"/>
          </a:xfrm>
        </p:spPr>
      </p:pic>
      <p:sp>
        <p:nvSpPr>
          <p:cNvPr id="7" name="TextBox 6"/>
          <p:cNvSpPr txBox="1"/>
          <p:nvPr/>
        </p:nvSpPr>
        <p:spPr>
          <a:xfrm>
            <a:off x="-32875" y="5356050"/>
            <a:ext cx="9144000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ЗВОНИТЕ 103 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7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приезда Скорой помощи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2328" y="6427113"/>
            <a:ext cx="9156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Запомните время, когда человеку стало плохо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8120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3405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Врачам Скорой помощи сообщить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2328" y="6048232"/>
            <a:ext cx="915632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Время наступления первых признаков болезни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 было сделано до приезда Скорой помощи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32" y="1981200"/>
            <a:ext cx="6170535" cy="4114800"/>
          </a:xfrm>
        </p:spPr>
      </p:pic>
    </p:spTree>
    <p:extLst>
      <p:ext uri="{BB962C8B-B14F-4D97-AF65-F5344CB8AC3E}">
        <p14:creationId xmlns:p14="http://schemas.microsoft.com/office/powerpoint/2010/main" val="27238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rPr lang="ru-RU" sz="3200" dirty="0">
                <a:ea typeface="Calibri"/>
                <a:cs typeface="Calibri"/>
                <a:sym typeface="Calibri"/>
              </a:rPr>
              <a:t>ЦЕРЕБРАЛЬНЫЙ ИНСУЛЬТ: </a:t>
            </a:r>
            <a:br>
              <a:rPr lang="ru-RU" sz="3200" dirty="0">
                <a:ea typeface="Calibri"/>
                <a:cs typeface="Calibri"/>
                <a:sym typeface="Calibri"/>
              </a:rPr>
            </a:br>
            <a:r>
              <a:rPr lang="ru-RU" sz="3200" dirty="0">
                <a:ea typeface="Calibri"/>
                <a:cs typeface="Calibri"/>
                <a:sym typeface="Calibri"/>
              </a:rPr>
              <a:t>МЕЖДУНАРОДНЫЙ ОПЫТ И ДАННЫЕ ДОКАЗАТЕЛЬНОЙ </a:t>
            </a:r>
            <a:r>
              <a:rPr lang="ru-RU" sz="3200" dirty="0" smtClean="0">
                <a:ea typeface="Calibri"/>
                <a:cs typeface="Calibri"/>
                <a:sym typeface="Calibri"/>
              </a:rPr>
              <a:t>МЕДИЦИНЫ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94520"/>
            <a:ext cx="7772400" cy="4114800"/>
          </a:xfrm>
        </p:spPr>
        <p:txBody>
          <a:bodyPr/>
          <a:lstStyle/>
          <a:p>
            <a:pPr>
              <a:buSzPct val="80000"/>
              <a:defRPr sz="1800"/>
            </a:pPr>
            <a:r>
              <a:rPr lang="ru-RU" sz="2800" dirty="0">
                <a:ea typeface="Calibri"/>
                <a:cs typeface="Calibri"/>
                <a:sym typeface="Calibri"/>
              </a:rPr>
              <a:t>Лечение больных с ОНМК в условиях специализированного отделения достоверно улучшает </a:t>
            </a:r>
            <a:r>
              <a:rPr lang="ru-RU" sz="2800" dirty="0" smtClean="0">
                <a:ea typeface="Calibri"/>
                <a:cs typeface="Calibri"/>
                <a:sym typeface="Calibri"/>
              </a:rPr>
              <a:t>исход</a:t>
            </a:r>
            <a:endParaRPr lang="ru-RU" sz="2800" dirty="0">
              <a:ea typeface="Calibri"/>
              <a:cs typeface="Calibri"/>
              <a:sym typeface="Calibri"/>
            </a:endParaRPr>
          </a:p>
          <a:p>
            <a:pPr>
              <a:buSzPct val="80000"/>
              <a:defRPr sz="1800"/>
            </a:pPr>
            <a:r>
              <a:rPr lang="ru-RU" sz="2800" dirty="0">
                <a:ea typeface="Calibri"/>
                <a:cs typeface="Calibri"/>
                <a:sym typeface="Calibri"/>
              </a:rPr>
              <a:t>Лечение больных с ОНМК специалистами </a:t>
            </a:r>
            <a:r>
              <a:rPr lang="ru-RU" sz="2800" dirty="0" err="1">
                <a:ea typeface="Calibri"/>
                <a:cs typeface="Calibri"/>
                <a:sym typeface="Calibri"/>
              </a:rPr>
              <a:t>мультидисциплинарной</a:t>
            </a:r>
            <a:r>
              <a:rPr lang="ru-RU" sz="2800" dirty="0">
                <a:ea typeface="Calibri"/>
                <a:cs typeface="Calibri"/>
                <a:sym typeface="Calibri"/>
              </a:rPr>
              <a:t> бригады, с ранним началом реабилитационных мероприятий определяет исход и сокращает сроки госпитализации</a:t>
            </a:r>
          </a:p>
          <a:p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9325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УРОВЕНЬ ДОКАЗАТЕЛЬНОСТИ </a:t>
            </a:r>
            <a:r>
              <a:rPr lang="en-US" sz="1200" dirty="0" smtClean="0"/>
              <a:t>I 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46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Церебральный инсульт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15 000 000 человек ежегодно переносят инсульт</a:t>
            </a:r>
          </a:p>
          <a:p>
            <a:r>
              <a:rPr lang="ru-RU" dirty="0" smtClean="0"/>
              <a:t>В России регистрируются  </a:t>
            </a:r>
            <a:r>
              <a:rPr lang="en-US" dirty="0" smtClean="0"/>
              <a:t>&gt; </a:t>
            </a:r>
            <a:r>
              <a:rPr lang="ru-RU" dirty="0" smtClean="0"/>
              <a:t>450 000 инсультов ежегодно</a:t>
            </a:r>
          </a:p>
          <a:p>
            <a:r>
              <a:rPr lang="ru-RU" dirty="0" smtClean="0"/>
              <a:t>70 </a:t>
            </a:r>
            <a:r>
              <a:rPr lang="en-US" dirty="0" smtClean="0"/>
              <a:t>% </a:t>
            </a:r>
            <a:r>
              <a:rPr lang="ru-RU" dirty="0" smtClean="0"/>
              <a:t>выживших становятся инвалидами</a:t>
            </a:r>
          </a:p>
          <a:p>
            <a:r>
              <a:rPr lang="ru-RU" dirty="0" smtClean="0"/>
              <a:t>Новый случай каждые 30 секунд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981200"/>
            <a:ext cx="4104456" cy="4114800"/>
          </a:xfrm>
        </p:spPr>
        <p:txBody>
          <a:bodyPr/>
          <a:lstStyle/>
          <a:p>
            <a:r>
              <a:rPr lang="ru-RU" dirty="0" err="1"/>
              <a:t>prophylaktikós</a:t>
            </a:r>
            <a:r>
              <a:rPr lang="ru-RU" dirty="0" smtClean="0"/>
              <a:t>, предохранительный </a:t>
            </a:r>
          </a:p>
          <a:p>
            <a:r>
              <a:rPr lang="ru-RU" dirty="0" smtClean="0"/>
              <a:t>комплекс мероприятий, направленных на предупреждение возникновения заболеваний</a:t>
            </a:r>
            <a:endParaRPr lang="ru-RU" dirty="0"/>
          </a:p>
        </p:txBody>
      </p:sp>
      <p:pic>
        <p:nvPicPr>
          <p:cNvPr id="5" name="Содержимое 4" descr="Профилактика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5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8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Бросьте курить уже сегодня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712" y="2060848"/>
            <a:ext cx="4244280" cy="4114800"/>
          </a:xfrm>
        </p:spPr>
        <p:txBody>
          <a:bodyPr/>
          <a:lstStyle/>
          <a:p>
            <a:r>
              <a:rPr lang="ru-RU" sz="2800" dirty="0" smtClean="0"/>
              <a:t>Курение удваивает риск инсульта</a:t>
            </a:r>
          </a:p>
          <a:p>
            <a:r>
              <a:rPr lang="ru-RU" sz="2800" b="0" dirty="0" smtClean="0">
                <a:cs typeface="Cochin" charset="0"/>
              </a:rPr>
              <a:t>Как только Вы прекратите курить, сразу же начнет снижаться риск инсульта, и уже через 5 лет он будет таким же, как у некурящих </a:t>
            </a:r>
          </a:p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73" y="2492896"/>
            <a:ext cx="4323040" cy="3278404"/>
          </a:xfrm>
        </p:spPr>
      </p:pic>
    </p:spTree>
    <p:extLst>
      <p:ext uri="{BB962C8B-B14F-4D97-AF65-F5344CB8AC3E}">
        <p14:creationId xmlns:p14="http://schemas.microsoft.com/office/powerpoint/2010/main" val="2729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Занимайтесь физическими упражнениями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712" y="2060848"/>
            <a:ext cx="4244280" cy="411480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быстром темпе в течение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30-40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раз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 (если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противопоказаний) улучшит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и снизит риск инсульта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 нравятся прогулки, выберите другие виды физической активности: велосипед, плавание, танцы и прочее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25" y="2420888"/>
            <a:ext cx="4297188" cy="3164665"/>
          </a:xfrm>
        </p:spPr>
      </p:pic>
    </p:spTree>
    <p:extLst>
      <p:ext uri="{BB962C8B-B14F-4D97-AF65-F5344CB8AC3E}">
        <p14:creationId xmlns:p14="http://schemas.microsoft.com/office/powerpoint/2010/main" val="40345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712" y="2060848"/>
            <a:ext cx="4244280" cy="41148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Уменьшая количество соли и жира в пище, Вы снижаете артериальное давление, а значит и риск развития инсульта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к сбалансированному питанию с преобладанием овощей, фруктов, круп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88296" cy="3676721"/>
          </a:xfrm>
        </p:spPr>
      </p:pic>
    </p:spTree>
    <p:extLst>
      <p:ext uri="{BB962C8B-B14F-4D97-AF65-F5344CB8AC3E}">
        <p14:creationId xmlns:p14="http://schemas.microsoft.com/office/powerpoint/2010/main" val="17221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Употребление алкоголя</a:t>
            </a:r>
            <a:endParaRPr lang="ru-RU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6381576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Arial" charset="0"/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вина пить – долго не жить!!!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2" y="1752600"/>
            <a:ext cx="6228556" cy="42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Следите за артериальным давлением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6512" y="2276872"/>
            <a:ext cx="4244280" cy="41148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артериальное давление – ведущая причина инсульта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выше 140/90 – повод обратиться к врачу и начать вести свой дневник артериального давления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58" y="2414672"/>
            <a:ext cx="4328955" cy="2889081"/>
          </a:xfrm>
        </p:spPr>
      </p:pic>
    </p:spTree>
    <p:extLst>
      <p:ext uri="{BB962C8B-B14F-4D97-AF65-F5344CB8AC3E}">
        <p14:creationId xmlns:p14="http://schemas.microsoft.com/office/powerpoint/2010/main" val="34850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уровень холестерина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5157192"/>
            <a:ext cx="8568952" cy="1872208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анализ крови – узнайте уровень содержания холестерина.  Если он  повышен, обязательно обратитесь к врачу, который подберет вам диету и физические упражнения или специальную лекарственную терапию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1934731"/>
            <a:ext cx="5724128" cy="30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об инсульте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/>
              <a:t>«Инсульт нельзя предотвратить из-за генетической предрасположенности» </a:t>
            </a:r>
          </a:p>
          <a:p>
            <a:r>
              <a:rPr lang="ru-RU" sz="2800" i="1" dirty="0"/>
              <a:t>«После инсульта человек навсегда остается инвалидом» </a:t>
            </a:r>
          </a:p>
          <a:p>
            <a:r>
              <a:rPr lang="ru-RU" sz="2800" i="1" dirty="0"/>
              <a:t>«Повторный инсульт пережить невозможно» </a:t>
            </a:r>
          </a:p>
          <a:p>
            <a:r>
              <a:rPr lang="ru-RU" sz="2800" i="1" dirty="0"/>
              <a:t>«Если стало плохо, лучше полежать, скорая — это на крайний случай» </a:t>
            </a:r>
          </a:p>
          <a:p>
            <a:r>
              <a:rPr lang="ru-RU" sz="2800" i="1" dirty="0"/>
              <a:t>«Неважно, в какую больницу ложиться»</a:t>
            </a: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191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475"/>
          <p:cNvSpPr>
            <a:spLocks noChangeArrowheads="1"/>
          </p:cNvSpPr>
          <p:nvPr/>
        </p:nvSpPr>
        <p:spPr bwMode="auto">
          <a:xfrm>
            <a:off x="571500" y="1089025"/>
            <a:ext cx="8072438" cy="45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4000" b="0" dirty="0"/>
              <a:t>По уставу ВОЗ, </a:t>
            </a:r>
            <a:endParaRPr lang="ru-RU" sz="4000" b="0" dirty="0" smtClean="0"/>
          </a:p>
          <a:p>
            <a:r>
              <a:rPr lang="ru-RU" sz="4000" b="0" dirty="0" smtClean="0"/>
              <a:t>здоровье </a:t>
            </a:r>
            <a:r>
              <a:rPr lang="ru-RU" sz="4000" b="0" dirty="0"/>
              <a:t>является </a:t>
            </a:r>
          </a:p>
          <a:p>
            <a:r>
              <a:rPr lang="ru-RU" sz="4000" b="0" dirty="0"/>
              <a:t>состоянием полного физического</a:t>
            </a:r>
          </a:p>
          <a:p>
            <a:r>
              <a:rPr lang="ru-RU" sz="4000" b="0" dirty="0"/>
              <a:t> душевного и социального благополучия, </a:t>
            </a:r>
            <a:endParaRPr lang="ru-RU" sz="4000" b="0" dirty="0" smtClean="0"/>
          </a:p>
          <a:p>
            <a:r>
              <a:rPr lang="ru-RU" sz="4000" b="0" dirty="0" smtClean="0"/>
              <a:t>а </a:t>
            </a:r>
            <a:r>
              <a:rPr lang="ru-RU" sz="4000" b="0" dirty="0"/>
              <a:t>не только </a:t>
            </a:r>
            <a:r>
              <a:rPr lang="ru-RU" sz="4000" b="0" dirty="0" smtClean="0"/>
              <a:t>отсутствием  </a:t>
            </a:r>
          </a:p>
          <a:p>
            <a:r>
              <a:rPr lang="ru-RU" sz="4000" b="0" dirty="0" smtClean="0"/>
              <a:t>болезней </a:t>
            </a:r>
            <a:r>
              <a:rPr lang="ru-RU" sz="4000" b="0" dirty="0"/>
              <a:t>и физических дефектов.</a:t>
            </a:r>
          </a:p>
        </p:txBody>
      </p:sp>
      <p:sp>
        <p:nvSpPr>
          <p:cNvPr id="43010" name="Shape 476"/>
          <p:cNvSpPr>
            <a:spLocks noChangeArrowheads="1"/>
          </p:cNvSpPr>
          <p:nvPr/>
        </p:nvSpPr>
        <p:spPr bwMode="auto">
          <a:xfrm>
            <a:off x="0" y="5805264"/>
            <a:ext cx="914400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Ваше ЗДОРОВЬЕ, в Ваших руках!!!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251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Головной мозг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858000" cy="4114800"/>
          </a:xfrm>
        </p:spPr>
      </p:pic>
    </p:spTree>
    <p:extLst>
      <p:ext uri="{BB962C8B-B14F-4D97-AF65-F5344CB8AC3E}">
        <p14:creationId xmlns:p14="http://schemas.microsoft.com/office/powerpoint/2010/main" val="24259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22275" y="1221938"/>
            <a:ext cx="85693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6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6600" b="0" dirty="0" smtClean="0">
                <a:solidFill>
                  <a:srgbClr val="000000"/>
                </a:solidFill>
                <a:latin typeface="Cochin" charset="0"/>
                <a:cs typeface="Cochin" charset="0"/>
              </a:rPr>
              <a:t>СТОП-ИНСУЛЬТ</a:t>
            </a:r>
            <a:endParaRPr lang="ru-RU" sz="6600" b="0" dirty="0">
              <a:solidFill>
                <a:srgbClr val="000000"/>
              </a:solidFill>
              <a:latin typeface="Cochin" charset="0"/>
              <a:cs typeface="Cochin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36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Изображение 2" descr="горячая линия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263"/>
            <a:ext cx="9148936" cy="34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чем можно сравнить мозг?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118127" cy="4114800"/>
          </a:xfr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15816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7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6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939804" cy="3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нуждается в питании!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35" y="1981200"/>
            <a:ext cx="4555129" cy="4114800"/>
          </a:xfrm>
        </p:spPr>
      </p:pic>
    </p:spTree>
    <p:extLst>
      <p:ext uri="{BB962C8B-B14F-4D97-AF65-F5344CB8AC3E}">
        <p14:creationId xmlns:p14="http://schemas.microsoft.com/office/powerpoint/2010/main" val="1743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мозгу доставляется по трубам </a:t>
            </a:r>
            <a:r>
              <a:rPr lang="mr-IN" dirty="0" smtClean="0"/>
              <a:t>–</a:t>
            </a:r>
            <a:r>
              <a:rPr lang="ru-RU" dirty="0" smtClean="0"/>
              <a:t> сосудам!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1" y="2204864"/>
            <a:ext cx="4276857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87" y="2204864"/>
            <a:ext cx="422758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доставки питания по сосудам в мозг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46" y="2060848"/>
            <a:ext cx="6009467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03748"/>
            <a:ext cx="2248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Инсульт </a:t>
            </a:r>
            <a:r>
              <a:rPr lang="mr-IN" dirty="0" smtClean="0"/>
              <a:t>–</a:t>
            </a:r>
            <a:r>
              <a:rPr lang="ru-RU" dirty="0" smtClean="0"/>
              <a:t> УДАР!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Инсульт - клинический синдром, представленный очаговыми и/или общемозговыми нарушениями, развивающийся внезапно вследствие острого нарушения мозгового кровообращения, сохраняющийся не менее 24 часов или заканчивающийся смертью больного в эти или более ранние </a:t>
            </a:r>
            <a:r>
              <a:rPr lang="ru-RU" dirty="0" smtClean="0"/>
              <a:t>сроки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93257"/>
            <a:ext cx="9144000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Н.В. Верещагин, М.А. </a:t>
            </a:r>
            <a:r>
              <a:rPr lang="ru-RU" sz="1200" dirty="0" err="1"/>
              <a:t>Пирадов</a:t>
            </a:r>
            <a:r>
              <a:rPr lang="ru-RU" sz="1200" dirty="0"/>
              <a:t>, З.А. </a:t>
            </a:r>
            <a:r>
              <a:rPr lang="ru-RU" sz="1200" dirty="0" err="1"/>
              <a:t>Суслина</a:t>
            </a:r>
            <a:r>
              <a:rPr lang="ru-RU" sz="1200" dirty="0"/>
              <a:t>, 2001.</a:t>
            </a:r>
          </a:p>
          <a:p>
            <a:pPr algn="r"/>
            <a:r>
              <a:rPr lang="ru-RU" sz="1200" dirty="0"/>
              <a:t>" Принципы диагностики и лечения больных в остром периоде инсульта" //</a:t>
            </a:r>
            <a:r>
              <a:rPr lang="ru-RU" sz="1200" dirty="0" err="1"/>
              <a:t>Consilium</a:t>
            </a:r>
            <a:r>
              <a:rPr lang="ru-RU" sz="1200" dirty="0"/>
              <a:t> </a:t>
            </a:r>
            <a:r>
              <a:rPr lang="ru-RU" sz="1200" dirty="0" err="1"/>
              <a:t>Medicum</a:t>
            </a:r>
            <a:r>
              <a:rPr lang="ru-RU" sz="1200" dirty="0"/>
              <a:t>, 2001, т. 3, № 5, с. 221-225</a:t>
            </a:r>
          </a:p>
        </p:txBody>
      </p:sp>
    </p:spTree>
    <p:extLst>
      <p:ext uri="{BB962C8B-B14F-4D97-AF65-F5344CB8AC3E}">
        <p14:creationId xmlns:p14="http://schemas.microsoft.com/office/powerpoint/2010/main" val="31898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типы инсульта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Ишемический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794" r="-2794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Геморрагический</a:t>
            </a:r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33" r="-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9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12655</TotalTime>
  <Words>502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Cochin</vt:lpstr>
      <vt:lpstr>Times New Roman</vt:lpstr>
      <vt:lpstr>Оформление по умолчанию</vt:lpstr>
      <vt:lpstr>Презентация PowerPoint</vt:lpstr>
      <vt:lpstr>Церебральный инсульт</vt:lpstr>
      <vt:lpstr>Головной мозг</vt:lpstr>
      <vt:lpstr>С чем можно сравнить мозг?</vt:lpstr>
      <vt:lpstr>Мозг нуждается в питании!</vt:lpstr>
      <vt:lpstr>Питание мозгу доставляется по трубам – сосудам!</vt:lpstr>
      <vt:lpstr>Нарушение доставки питания по сосудам в мозг</vt:lpstr>
      <vt:lpstr>Инсульт – УДАР!</vt:lpstr>
      <vt:lpstr>Основные типы инсульта</vt:lpstr>
      <vt:lpstr>Инсульт</vt:lpstr>
      <vt:lpstr>Если человеку стало плохо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Поможет распознать инсульт</vt:lpstr>
      <vt:lpstr>До приезда Скорой помощи</vt:lpstr>
      <vt:lpstr>Врачам Скорой помощи сообщить</vt:lpstr>
      <vt:lpstr>ЦЕРЕБРАЛЬНЫЙ ИНСУЛЬТ:  МЕЖДУНАРОДНЫЙ ОПЫТ И ДАННЫЕ ДОКАЗАТЕЛЬНОЙ МЕДИЦИНЫ</vt:lpstr>
      <vt:lpstr> Профилактика</vt:lpstr>
      <vt:lpstr>Бросьте курить уже сегодня</vt:lpstr>
      <vt:lpstr>Занимайтесь физическими упражнениями</vt:lpstr>
      <vt:lpstr>Правильное питание</vt:lpstr>
      <vt:lpstr>Употребление алкоголя</vt:lpstr>
      <vt:lpstr>Следите за артериальным давлением</vt:lpstr>
      <vt:lpstr>Проверьте уровень холестерина</vt:lpstr>
      <vt:lpstr>Мифы об инсульте</vt:lpstr>
      <vt:lpstr>Презентация PowerPoint</vt:lpstr>
      <vt:lpstr>Презентация PowerPoint</vt:lpstr>
      <vt:lpstr>Презентация PowerPoint</vt:lpstr>
    </vt:vector>
  </TitlesOfParts>
  <Company>gkb-20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2_neurology_Sosud_C_1</dc:creator>
  <cp:lastModifiedBy>Наталья Епифанова</cp:lastModifiedBy>
  <cp:revision>1129</cp:revision>
  <cp:lastPrinted>2002-04-03T11:04:27Z</cp:lastPrinted>
  <dcterms:created xsi:type="dcterms:W3CDTF">2002-03-27T09:25:42Z</dcterms:created>
  <dcterms:modified xsi:type="dcterms:W3CDTF">2021-08-24T14:06:54Z</dcterms:modified>
</cp:coreProperties>
</file>